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Average"/>
      <p:regular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F04273-D91C-4057-B75F-93554F6913B5}">
  <a:tblStyle styleId="{9CF04273-D91C-4057-B75F-93554F6913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Average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Oswald-bold.fntdata"/><Relationship Id="rId16" Type="http://schemas.openxmlformats.org/officeDocument/2006/relationships/slide" Target="slides/slide10.xml"/><Relationship Id="rId38" Type="http://schemas.openxmlformats.org/officeDocument/2006/relationships/font" Target="fonts/Oswa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3e8c4e56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3e8c4e56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3e8c4e56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3e8c4e56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3e8c4e56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3e8c4e56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7206f4873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7206f4873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7206f4873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7206f4873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7206f4873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7206f4873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7206f4873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7206f4873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7206f487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7206f487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7206f4873_2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7206f4873_2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7206f4873_2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7206f4873_2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3e8c4e56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3e8c4e56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7206f4873_2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7206f4873_2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7206f4873_2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7206f4873_2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7206f4873_2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7206f4873_2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7206f4873_2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7206f4873_2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7206f4873_2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7206f4873_2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7206f4873_2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7206f4873_2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7206f4873_2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7206f4873_2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3e8c4e56a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3e8c4e56a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3e8c4e56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3e8c4e56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3e8c4e56a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3e8c4e56a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3e8c4e56a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3e8c4e56a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7579ea2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7579ea2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3e8c4e56a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3e8c4e56a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3e8c4e56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3e8c4e56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3e8c4e56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3e8c4e56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3e8c4e56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3e8c4e56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3e8c4e56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3e8c4e56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3e8c4e56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3e8c4e56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Relationship Id="rId4" Type="http://schemas.openxmlformats.org/officeDocument/2006/relationships/image" Target="../media/image2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gif"/><Relationship Id="rId4" Type="http://schemas.openxmlformats.org/officeDocument/2006/relationships/image" Target="../media/image16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Presentation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72"/>
              <a:t>That One Company Inc.</a:t>
            </a:r>
            <a:endParaRPr sz="3172"/>
          </a:p>
          <a:p>
            <a:pPr indent="0" lvl="0" marL="0" rtl="0" algn="ctr">
              <a:lnSpc>
                <a:spcPct val="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265"/>
              <a:t>Michael Merritt, Jonathan Mason, Omar Rosario, William Siri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Work Plan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sprint, we made a</a:t>
            </a:r>
            <a:r>
              <a:rPr lang="en"/>
              <a:t> work plan with the backlog items we planned to work 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work plan contained the following items: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 units and corresponding backlog item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and names of team members assigned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Basic task instructions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Completion dates and time taken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Success criteria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Documented obstacles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00" y="3404250"/>
            <a:ext cx="8596398" cy="164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graphicFrame>
        <p:nvGraphicFramePr>
          <p:cNvPr id="137" name="Google Shape;137;p24"/>
          <p:cNvGraphicFramePr/>
          <p:nvPr/>
        </p:nvGraphicFramePr>
        <p:xfrm>
          <a:off x="531213" y="1210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{9CF04273-D91C-4057-B75F-93554F6913B5}</a:tableStyleId>
              </a:tblPr>
              <a:tblGrid>
                <a:gridCol w="1527075"/>
                <a:gridCol w="1373275"/>
                <a:gridCol w="4053425"/>
                <a:gridCol w="1127800"/>
              </a:tblGrid>
              <a:tr h="44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Role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Work Hours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Michael Merritt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Scrum Master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Unlooped Level 5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Restructured Level 3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Improved Completion Feedback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Adjusted Attack Spawn Location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Created Level 9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Improved Old Levels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Implemented Sound Effects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80+</a:t>
                      </a:r>
                      <a:endParaRPr sz="2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Jonathan Mason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Programmer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Improved Instructions Screen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Enabled Attacking While Jumping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Enabled the Flipping of the Cat Sprite While Jumping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Fixed Attack/Walk Animation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Created Level 8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Implemented New Music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46+</a:t>
                      </a:r>
                      <a:endParaRPr sz="2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Contributions</a:t>
            </a:r>
            <a:endParaRPr/>
          </a:p>
        </p:txBody>
      </p:sp>
      <p:graphicFrame>
        <p:nvGraphicFramePr>
          <p:cNvPr id="143" name="Google Shape;143;p25"/>
          <p:cNvGraphicFramePr/>
          <p:nvPr/>
        </p:nvGraphicFramePr>
        <p:xfrm>
          <a:off x="531213" y="1210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{9CF04273-D91C-4057-B75F-93554F6913B5}</a:tableStyleId>
              </a:tblPr>
              <a:tblGrid>
                <a:gridCol w="1590450"/>
                <a:gridCol w="1472525"/>
                <a:gridCol w="3770950"/>
                <a:gridCol w="1247650"/>
              </a:tblGrid>
              <a:tr h="44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Role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286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Work Hours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Omar Rosario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Programmer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Implemented Level Collisions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Implemented Mute Feature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Fixed Double-Bound Key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Relocated Narrative Screen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Created Level 6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Made Minor Changes to Previous Enhancements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47.5</a:t>
                      </a:r>
                      <a:r>
                        <a:rPr lang="en" sz="2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+</a:t>
                      </a:r>
                      <a:endParaRPr sz="2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6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William Siri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Programmer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Improved Menu Navigation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Implemented Variable Jump Height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Implemented a Single Shot Attack Animation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Enabled Attacking While Jumping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Created Level 7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verage"/>
                        <a:buAutoNum type="arabicPeriod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Modified Level Selection Screen</a:t>
                      </a:r>
                      <a:endParaRPr sz="12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44.5+</a:t>
                      </a:r>
                      <a:endParaRPr sz="2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Bug Fix: Level Collisions</a:t>
            </a:r>
            <a:endParaRPr/>
          </a:p>
        </p:txBody>
      </p:sp>
      <p:graphicFrame>
        <p:nvGraphicFramePr>
          <p:cNvPr id="149" name="Google Shape;149;p26"/>
          <p:cNvGraphicFramePr/>
          <p:nvPr/>
        </p:nvGraphicFramePr>
        <p:xfrm>
          <a:off x="676825" y="121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{9CF04273-D91C-4057-B75F-93554F6913B5}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ISSUE</a:t>
                      </a:r>
                      <a:endParaRPr sz="23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The player was able to walk off the level through the right boundary resulting in the player spawning at the beginning of the level or falling under the level’s constructs.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IMPORTANCE</a:t>
                      </a:r>
                      <a:endParaRPr sz="13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Restricts the player in the game space,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keeps the player from repeating the level, or exiting the application game if they were to fall under the map, which is inconvenient for the player to experience. 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900" y="237309"/>
            <a:ext cx="3021650" cy="2191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385" y="2693625"/>
            <a:ext cx="3008690" cy="219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48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Bug Fix: Level Collisions - Implementation</a:t>
            </a:r>
            <a:endParaRPr/>
          </a:p>
        </p:txBody>
      </p:sp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213" y="2496375"/>
            <a:ext cx="4146273" cy="27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128788" y="3626450"/>
            <a:ext cx="10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Before: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4593763" y="3626450"/>
            <a:ext cx="10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After:</a:t>
            </a:r>
            <a:endParaRPr sz="2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633625" y="1155425"/>
            <a:ext cx="78282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 had two ways to tackle this bug: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Make collision map tiles, add tiles to every level, implement collision logic…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AutoNum type="arabicPeriod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Restrict player </a:t>
            </a: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object</a:t>
            </a: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between two x-coordinates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rage"/>
              <a:buChar char="●"/>
            </a:pPr>
            <a:r>
              <a:rPr lang="en" sz="16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VERDICT: Restrict player object between two x-coordinates</a:t>
            </a:r>
            <a:endParaRPr sz="16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8500" y="2496375"/>
            <a:ext cx="4031703" cy="279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Bug Fix: Level Collisions -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75" y="1898775"/>
            <a:ext cx="3888950" cy="28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 txBox="1"/>
          <p:nvPr/>
        </p:nvSpPr>
        <p:spPr>
          <a:xfrm>
            <a:off x="311700" y="1333600"/>
            <a:ext cx="388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LEFT:</a:t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4943400" y="1335125"/>
            <a:ext cx="388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RIGHT:</a:t>
            </a:r>
            <a:endParaRPr sz="3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199" y="1901825"/>
            <a:ext cx="3897301" cy="28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</a:t>
            </a:r>
            <a:r>
              <a:rPr lang="en"/>
              <a:t>Fixed Bugs</a:t>
            </a:r>
            <a:endParaRPr/>
          </a:p>
        </p:txBody>
      </p:sp>
      <p:graphicFrame>
        <p:nvGraphicFramePr>
          <p:cNvPr id="176" name="Google Shape;176;p29"/>
          <p:cNvGraphicFramePr/>
          <p:nvPr/>
        </p:nvGraphicFramePr>
        <p:xfrm>
          <a:off x="952500" y="139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{9CF04273-D91C-4057-B75F-93554F6913B5}</a:tableStyleId>
              </a:tblPr>
              <a:tblGrid>
                <a:gridCol w="1879050"/>
                <a:gridCol w="4047575"/>
                <a:gridCol w="1312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Detail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Scrum Sprint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Looping Level 5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As the final level at the time, the player would constantly repeat Level 5.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Mid-air Sprite Flip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When the player is in the air, the cat sprite does not change orientation when the player moves in the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opposite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direction.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Walk/Attack Animation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If the player presses the attack key while walking, the animation of the cat sprite will remain in the walking state instead of switching to the standing state.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Enhancement: Variable Jump</a:t>
            </a:r>
            <a:endParaRPr/>
          </a:p>
        </p:txBody>
      </p:sp>
      <p:graphicFrame>
        <p:nvGraphicFramePr>
          <p:cNvPr id="182" name="Google Shape;182;p30"/>
          <p:cNvGraphicFramePr/>
          <p:nvPr/>
        </p:nvGraphicFramePr>
        <p:xfrm>
          <a:off x="676825" y="1216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{9CF04273-D91C-4057-B75F-93554F6913B5}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ISSUE</a:t>
                      </a:r>
                      <a:endParaRPr sz="23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The player was limited to a singular jump height, despite there being smaller obstacles throughout each level.</a:t>
                      </a:r>
                      <a:endParaRPr sz="2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IMPORTANCE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Implementing a varying jump height would greatly improve the user’s control over the player and contribute to the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capabilities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when designing a level.</a:t>
                      </a:r>
                      <a:endParaRPr sz="20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650" y="1344488"/>
            <a:ext cx="3950000" cy="28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Enhancement: Variable Jump - Implementation</a:t>
            </a:r>
            <a:endParaRPr/>
          </a:p>
        </p:txBody>
      </p:sp>
      <p:sp>
        <p:nvSpPr>
          <p:cNvPr id="189" name="Google Shape;189;p31"/>
          <p:cNvSpPr txBox="1"/>
          <p:nvPr/>
        </p:nvSpPr>
        <p:spPr>
          <a:xfrm>
            <a:off x="534225" y="1027875"/>
            <a:ext cx="40377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●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Implemented a timer to detect if the user is still holding the jump button after a certain period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●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Made additions to the existing jump code to vary the height of the jump based on the duration of the key press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verage"/>
              <a:buChar char="●"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Added a boolean variable that is set to false after the high jump to prevent multiple mid-air jumps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3479100" y="3278575"/>
            <a:ext cx="23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(Inside a conditional statement that detects if the player is touching the ground)</a:t>
            </a:r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358450" y="3849813"/>
            <a:ext cx="10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Before: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00" y="2912383"/>
            <a:ext cx="3101426" cy="2308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875" y="2812100"/>
            <a:ext cx="3038266" cy="250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1"/>
          <p:cNvSpPr txBox="1"/>
          <p:nvPr/>
        </p:nvSpPr>
        <p:spPr>
          <a:xfrm>
            <a:off x="5083550" y="3866775"/>
            <a:ext cx="103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After</a:t>
            </a:r>
            <a:r>
              <a:rPr lang="en" sz="13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:</a:t>
            </a:r>
            <a:endParaRPr sz="13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25" y="1125851"/>
            <a:ext cx="4509399" cy="16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(Team Members)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088200"/>
            <a:ext cx="812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500"/>
              <a:t>Team Members: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Michael Merritt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Role: Scrum Master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Strengths: </a:t>
            </a:r>
            <a:r>
              <a:rPr lang="en" sz="1500"/>
              <a:t>Leadership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Weaknesses: Rarely asks for help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Omar Rosario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Role: </a:t>
            </a:r>
            <a:r>
              <a:rPr lang="en" sz="1500"/>
              <a:t>Programmer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Strengths: Presentation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Weaknesses: Consistency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Jonathan Mason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Role: Programmer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Strengths: Humility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Weaknesses: Time management</a:t>
            </a:r>
            <a:endParaRPr sz="1500"/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William Siri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Role: Programmer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Strengths: Coding</a:t>
            </a:r>
            <a:endParaRPr sz="1500"/>
          </a:p>
          <a:p>
            <a:pPr indent="-3238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Weaknesses: Communication</a:t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500"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000" y="1194990"/>
            <a:ext cx="3202824" cy="320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Enhancement: Variable Jump - Result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850" y="1137900"/>
            <a:ext cx="5138300" cy="37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Enhancement: Game Duration</a:t>
            </a:r>
            <a:endParaRPr/>
          </a:p>
        </p:txBody>
      </p:sp>
      <p:graphicFrame>
        <p:nvGraphicFramePr>
          <p:cNvPr id="207" name="Google Shape;207;p33"/>
          <p:cNvGraphicFramePr/>
          <p:nvPr/>
        </p:nvGraphicFramePr>
        <p:xfrm>
          <a:off x="676825" y="114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{9CF04273-D91C-4057-B75F-93554F6913B5}</a:tableStyleId>
              </a:tblPr>
              <a:tblGrid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ISSUE</a:t>
                      </a:r>
                      <a:endParaRPr sz="23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The game only contained 5 levels. Before bug fixing and enhancing, the team tested the game and decided that there wasn’t enough content in the game.</a:t>
                      </a:r>
                      <a:endParaRPr sz="17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IMPORTANCE</a:t>
                      </a:r>
                      <a:endParaRPr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This improvement is notable because it allows the player to experience some variation, add more challenge, and lengthen play time.</a:t>
                      </a:r>
                      <a:endParaRPr sz="17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25" y="1043263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Enhancement: Game Duration - 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1152475"/>
            <a:ext cx="407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Each level was created using an existing Map Editor within the project files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The Map Editor contained all game tiles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</a:rPr>
              <a:t>Except dynamic game objects (NPCs, moving </a:t>
            </a:r>
            <a:r>
              <a:rPr lang="en" sz="1600">
                <a:solidFill>
                  <a:schemeClr val="dk1"/>
                </a:solidFill>
              </a:rPr>
              <a:t>platforms</a:t>
            </a:r>
            <a:r>
              <a:rPr lang="en" sz="1600">
                <a:solidFill>
                  <a:schemeClr val="dk1"/>
                </a:solidFill>
              </a:rPr>
              <a:t>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Functioned through a “drag and drop” system which allowed the team to set the dimensions of the level and place tiles 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ADDED 4 LEVELS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000" y="1188350"/>
            <a:ext cx="4453500" cy="334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Enhancement: Game Duration - Level 6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5" y="1170100"/>
            <a:ext cx="4346024" cy="314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175" y="1173925"/>
            <a:ext cx="4346025" cy="3137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Enhancement: Game Duration - Level 7</a:t>
            </a:r>
            <a:endParaRPr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25" y="1171338"/>
            <a:ext cx="4354375" cy="314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025" y="1171350"/>
            <a:ext cx="4342405" cy="31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Enhancement: Game Duration - Level 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25" y="1170125"/>
            <a:ext cx="4074100" cy="294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825" y="1170125"/>
            <a:ext cx="4104397" cy="29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 Enhancement: Game Duration - Level 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775" y="1151425"/>
            <a:ext cx="4176523" cy="302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3" y="1150813"/>
            <a:ext cx="4176525" cy="302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</a:t>
            </a:r>
            <a:r>
              <a:rPr lang="en"/>
              <a:t>Enhancements</a:t>
            </a:r>
            <a:endParaRPr/>
          </a:p>
        </p:txBody>
      </p:sp>
      <p:graphicFrame>
        <p:nvGraphicFramePr>
          <p:cNvPr id="249" name="Google Shape;249;p39"/>
          <p:cNvGraphicFramePr/>
          <p:nvPr/>
        </p:nvGraphicFramePr>
        <p:xfrm>
          <a:off x="952500" y="118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{9CF04273-D91C-4057-B75F-93554F6913B5}</a:tableStyleId>
              </a:tblPr>
              <a:tblGrid>
                <a:gridCol w="1971725"/>
                <a:gridCol w="4022125"/>
                <a:gridCol w="1245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Detail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Scrum Sprint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Instruction Screen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Updated the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instructions screen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with new key mappings and made it legible.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Menu Navigation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Allows the player to navigate menus in four directions instead of up and down.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Mute Feature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Allows the player to mute the in-game sound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Restructure Level 3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Restructured Level 3 in order for the player to complete it. Was previously unbeatable.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2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Single Shot Mechanic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Changed the attack animation to emit a single shot.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Relocate Narrative Screen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Moved the Narrative Screen to appear before the player starts Level 1. 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</a:t>
            </a:r>
            <a:r>
              <a:rPr lang="en"/>
              <a:t>Enhancements (cont.)</a:t>
            </a:r>
            <a:endParaRPr/>
          </a:p>
        </p:txBody>
      </p:sp>
      <p:graphicFrame>
        <p:nvGraphicFramePr>
          <p:cNvPr id="255" name="Google Shape;255;p40"/>
          <p:cNvGraphicFramePr/>
          <p:nvPr/>
        </p:nvGraphicFramePr>
        <p:xfrm>
          <a:off x="952500" y="126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{9CF04273-D91C-4057-B75F-93554F6913B5}</a:tableStyleId>
              </a:tblPr>
              <a:tblGrid>
                <a:gridCol w="2052700"/>
                <a:gridCol w="3953575"/>
                <a:gridCol w="12327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Detail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Scrum Sprint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Level Completion Feedback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Changed the animation and sprite of the level completion box and added sound a effect.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Attack Spawn Location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Lowered the spawn location of the attack projectile to hit smaller enemies.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3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Improve and Restructure Old Levels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Redesigned old levels for variation.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New Sound Effects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Added sound effects for jumping, attacking, enemy deaths.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Level Selection Options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Added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selection options for new levels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4</a:t>
                      </a:r>
                      <a:endParaRPr sz="15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Remaining Bugs and </a:t>
            </a:r>
            <a:r>
              <a:rPr lang="en"/>
              <a:t>Enhancements</a:t>
            </a:r>
            <a:endParaRPr/>
          </a:p>
        </p:txBody>
      </p:sp>
      <p:graphicFrame>
        <p:nvGraphicFramePr>
          <p:cNvPr id="261" name="Google Shape;261;p41"/>
          <p:cNvGraphicFramePr/>
          <p:nvPr/>
        </p:nvGraphicFramePr>
        <p:xfrm>
          <a:off x="742725" y="1094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{9CF04273-D91C-4057-B75F-93554F6913B5}</a:tableStyleId>
              </a:tblPr>
              <a:tblGrid>
                <a:gridCol w="1546375"/>
                <a:gridCol w="1234750"/>
                <a:gridCol w="4877425"/>
              </a:tblGrid>
              <a:tr h="401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Name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Type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Detail</a:t>
                      </a:r>
                      <a:endParaRPr sz="16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Cat Color Selection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Bug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When choosing a cat color from the options screen, the game immediately starts Level 1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Double Jump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Bug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Implementing a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variable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jump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inadvertently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enables the player to perform two small jumps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Player Lives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Enhancement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Add lives to add challenge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Timer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Enhancement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Add a timer for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competitiveness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Scoreboard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Enhancement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dd a scoreboard for competitiveness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Difficulty Setting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Enhancement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Add difficulties for the expert players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1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Power-Ups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Enhancement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 anchor="ctr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Implement power-ups for variability in gameplay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528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(</a:t>
            </a:r>
            <a:r>
              <a:rPr lang="en"/>
              <a:t>Bug and Enhancement Prioritization)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Before starting work on this project, we gathered </a:t>
            </a:r>
            <a:r>
              <a:rPr lang="en"/>
              <a:t>input from users of different experience levels with games.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Priorities were set towards the following: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 breaking bugs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Level collisions fix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Inexperienced users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Instruction screen update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“Quality of Life” improvements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Mute button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375" y="2337900"/>
            <a:ext cx="2171625" cy="21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/>
          <p:nvPr/>
        </p:nvSpPr>
        <p:spPr>
          <a:xfrm>
            <a:off x="2978950" y="1393025"/>
            <a:ext cx="3129000" cy="25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2"/>
          <p:cNvSpPr txBox="1"/>
          <p:nvPr>
            <p:ph type="title"/>
          </p:nvPr>
        </p:nvSpPr>
        <p:spPr>
          <a:xfrm>
            <a:off x="671250" y="332200"/>
            <a:ext cx="78015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This Concludes Our Presentation</a:t>
            </a:r>
            <a:endParaRPr sz="4200"/>
          </a:p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1565400" y="4250600"/>
            <a:ext cx="60132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4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Thank You For Your Time</a:t>
            </a:r>
            <a:endParaRPr sz="4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9" name="Google Shape;26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513" y="959250"/>
            <a:ext cx="3224975" cy="32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(Project </a:t>
            </a:r>
            <a:r>
              <a:rPr lang="en"/>
              <a:t>Management</a:t>
            </a:r>
            <a:r>
              <a:rPr lang="en"/>
              <a:t> Plan)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Management Plan: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Strategy: We used the scrum method of project </a:t>
            </a:r>
            <a:r>
              <a:rPr lang="en"/>
              <a:t>management.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Scrum master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member assigned a task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2 week “scrum sprints”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Presentations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Tools: The tools we used to manage the project were Discord, Zoom, Git, OneDrive, and Google Docs.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324" y="3339475"/>
            <a:ext cx="1647350" cy="16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(Testing Plan)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unit test was written for each </a:t>
            </a:r>
            <a:r>
              <a:rPr lang="en"/>
              <a:t>bug and enhancement.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team member would fill out a unit test for another team member’s bug or enhancement to confirm that it worked on other members’ computers.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that passed would be merged into the master branch while features did not pass were pushed to a later sprint.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677" y="2925775"/>
            <a:ext cx="1950650" cy="19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Strategy - Scrum Basics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development process was handled by following the scrum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sprint was two weeks long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Scrum master ran stand-ups at once a week during in-class meetings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stand-ups, we checked in on progress, future plans, and potential obstacles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Backlog of features to implement was tracked before and after each sprint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025" y="3003963"/>
            <a:ext cx="2781149" cy="15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613" y="3003975"/>
            <a:ext cx="3139112" cy="15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Strategy - Sprint Schedule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scrum sprint consisted of at least three major meetings and a presentation day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Tuesday, Week 1 - Planning Day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Made workplan, assigned tasks, listed NSI in form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Thursday, Week 1 - Initial Check-in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Stand-up for week 1 to discuss implementation progress and plans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Tuesday, Week 2 - Merge Meeting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Stand-up for week 2 to test, merge, and finalize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Thursday, Week 2 - Presentation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In-class demonstration of improvements and description of work completed this sprint</a:t>
            </a:r>
            <a:endParaRPr/>
          </a:p>
        </p:txBody>
      </p:sp>
      <p:pic>
        <p:nvPicPr>
          <p:cNvPr descr="Check List Icon - Download in Line Style"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100" y="1876425"/>
            <a:ext cx="13906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874" y="3856050"/>
            <a:ext cx="1136275" cy="114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Strategy - Collaboration Tools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Git/GitHub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asynchronous software development and version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Docs/Slides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real-time collaboration when working on reports/presentations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Zoom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virtual presentations, presentation recordings, and in-class meetings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for team communications outside of class as well as additional meetings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175" y="3549475"/>
            <a:ext cx="1457326" cy="14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1537" y="3549475"/>
            <a:ext cx="1053854" cy="145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5700" y="3549474"/>
            <a:ext cx="1457325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1500" y="3549475"/>
            <a:ext cx="1457324" cy="14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